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BGOTO+ArialMT" panose="020005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>
      <p:cViewPr varScale="1">
        <p:scale>
          <a:sx n="140" d="100"/>
          <a:sy n="140" d="100"/>
        </p:scale>
        <p:origin x="840" y="19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9979" y="538469"/>
            <a:ext cx="1236166" cy="719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0000"/>
                </a:solidFill>
                <a:latin typeface="IBGOTO+ArialMT"/>
                <a:cs typeface="IBGOTO+ArialMT"/>
              </a:rPr>
              <a:t>MIS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979" y="1160261"/>
            <a:ext cx="2694979" cy="719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000000"/>
                </a:solidFill>
                <a:latin typeface="IBGOTO+ArialMT"/>
                <a:cs typeface="IBGOTO+ArialMT"/>
              </a:rPr>
              <a:t>6380.501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9979" y="1790054"/>
            <a:ext cx="2973746" cy="605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68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IBGOTO+ArialMT"/>
                <a:cs typeface="IBGOTO+ArialMT"/>
              </a:rPr>
              <a:t>Final</a:t>
            </a:r>
            <a:r>
              <a:rPr sz="4000" spc="1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000000"/>
                </a:solidFill>
                <a:latin typeface="IBGOTO+ArialMT"/>
                <a:cs typeface="IBGOTO+ArialMT"/>
              </a:rPr>
              <a:t>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979" y="2316215"/>
            <a:ext cx="1869281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IBGOTO+ArialMT"/>
                <a:cs typeface="IBGOTO+ArialMT"/>
              </a:rPr>
              <a:t>Group-10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4876" y="3182530"/>
            <a:ext cx="3874325" cy="1089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Exploring the relationship between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comorbidities and other conditions with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the number of COVID-19 deaths in USA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from 2020 to 2023.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462577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1326" y="1220908"/>
            <a:ext cx="1210405" cy="250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Final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Verdict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7870" y="1455329"/>
            <a:ext cx="2317212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California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Texas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two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most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populous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states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United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States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4067" y="1807371"/>
            <a:ext cx="2258406" cy="185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Our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hypothesis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proved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TRUE.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Since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spread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through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close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contact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among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individuals,</a:t>
            </a:r>
            <a:r>
              <a:rPr sz="15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states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with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highest</a:t>
            </a:r>
            <a:r>
              <a:rPr sz="15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population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also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saw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highest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number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5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7870" y="2497596"/>
            <a:ext cx="2511792" cy="69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population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likelihood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virus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transmission,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which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could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lead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numbers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7870" y="3653005"/>
            <a:ext cx="2534864" cy="69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Over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years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between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2020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2023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see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Texas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California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had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highest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number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USA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879" y="953632"/>
            <a:ext cx="2009522" cy="1090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are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higher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December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January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when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other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months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3879" y="2020432"/>
            <a:ext cx="1288746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because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879" y="2233792"/>
            <a:ext cx="1683080" cy="66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transmission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rate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higher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colder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weather.</a:t>
            </a:r>
          </a:p>
        </p:txBody>
      </p:sp>
      <p:pic>
        <p:nvPicPr>
          <p:cNvPr id="7" name="Screen Recording 2023-04-13 at 11.03.19 PM.mov" descr="Screen Recording 2023-04-13 at 11.03.19 PM.mov">
            <a:hlinkClick r:id="" action="ppaction://media"/>
            <a:extLst>
              <a:ext uri="{FF2B5EF4-FFF2-40B4-BE49-F238E27FC236}">
                <a16:creationId xmlns:a16="http://schemas.microsoft.com/office/drawing/2014/main" id="{E3FC5CF4-1F5A-D95E-6CB3-144D887C6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3681" y="847353"/>
            <a:ext cx="6880319" cy="4156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462577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1326" y="1220908"/>
            <a:ext cx="1210405" cy="250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Final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Verdict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7870" y="1516706"/>
            <a:ext cx="2550070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highest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incidence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7870" y="1684346"/>
            <a:ext cx="2557915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typically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observed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December,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with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subsequent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stabilization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decrease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February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5358" y="1743659"/>
            <a:ext cx="2278729" cy="1393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Our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hypothesis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proven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TRUE.As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transmission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increased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lower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temperature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months,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number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675"/>
              </a:lnSpc>
              <a:spcBef>
                <a:spcPts val="124"/>
              </a:spcBef>
              <a:spcAft>
                <a:spcPts val="0"/>
              </a:spcAft>
            </a:pP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also</a:t>
            </a:r>
            <a:r>
              <a:rPr sz="15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00"/>
                </a:solidFill>
                <a:latin typeface="IBGOTO+ArialMT"/>
                <a:cs typeface="IBGOTO+ArialMT"/>
              </a:rPr>
              <a:t>increased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7870" y="2603784"/>
            <a:ext cx="2503571" cy="697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notable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related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during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month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December,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which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may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attributed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colder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temperature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48744" y="3646769"/>
            <a:ext cx="2441265" cy="86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temperature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months,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some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evidence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suggest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transmission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more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likely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occur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during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colder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temperature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879" y="1166992"/>
            <a:ext cx="2038858" cy="151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2022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got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flattened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when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2021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because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greater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proportion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were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fully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vaccinated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by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2022.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462577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1326" y="1220908"/>
            <a:ext cx="1210405" cy="250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Final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Verdict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7870" y="1463751"/>
            <a:ext cx="2442103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spread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very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volatile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beginning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pandemic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were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remedy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vaccines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produced.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5614" y="1756847"/>
            <a:ext cx="2286026" cy="1303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our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hypothesis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states,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conclude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that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got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flattened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year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2022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when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2021,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vaccinations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got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introduced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1139" y="2544758"/>
            <a:ext cx="2465294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end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2020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beginning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2021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people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become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vulnerable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without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vaccine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35614" y="3037007"/>
            <a:ext cx="2236186" cy="45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administered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majority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1761" y="462577"/>
            <a:ext cx="2125977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DATA</a:t>
            </a:r>
            <a:r>
              <a:rPr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9617" y="1430566"/>
            <a:ext cx="4613448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https://data.cdc.gov/NCHS/Conditions-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Contributing-to-COVID-19-Deaths-by-Stat/hk9y-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quqm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9563" y="2503972"/>
            <a:ext cx="4216970" cy="541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https://www.census.gov/data/tables/time-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series/demo/popest/2020s-state-total.html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9563" y="3270434"/>
            <a:ext cx="4578064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https://www.visualcrossing.com/weather/weat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her-data-services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1813" y="4080431"/>
            <a:ext cx="4128566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https://www.cdc.gov/coronavirus/2019-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ncov/vaccines/reporting-vaccinations.html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68001" y="3534296"/>
            <a:ext cx="3862273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000000"/>
                </a:solidFill>
                <a:latin typeface="Calibri"/>
                <a:cs typeface="Calibri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73475" y="462577"/>
            <a:ext cx="1948183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2800" spc="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494" y="2614934"/>
            <a:ext cx="1614123" cy="45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Ruthvika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Korrapati</a:t>
            </a:r>
          </a:p>
          <a:p>
            <a:pPr marL="296068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kxn210050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57480" y="2626656"/>
            <a:ext cx="1080871" cy="45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Nihal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Darak</a:t>
            </a:r>
          </a:p>
          <a:p>
            <a:pPr marL="2540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nxd220015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24304" y="2618959"/>
            <a:ext cx="992695" cy="45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87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Harish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K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hxr210030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75309" y="4502908"/>
            <a:ext cx="1298350" cy="45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Jacob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Mathew</a:t>
            </a:r>
          </a:p>
          <a:p>
            <a:pPr marL="138112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jxm220007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9152" y="4544607"/>
            <a:ext cx="1772336" cy="45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Kruthagama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Divakar</a:t>
            </a:r>
          </a:p>
          <a:p>
            <a:pPr marL="37465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kxd220014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29844" y="462577"/>
            <a:ext cx="1634356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25" y="1247456"/>
            <a:ext cx="4767802" cy="149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The Primary dataset shows the number of COVID-19 deaths and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the underlying medical conditions among Americans who</a:t>
            </a:r>
          </a:p>
          <a:p>
            <a:pPr marL="0" marR="0">
              <a:lnSpc>
                <a:spcPts val="1400"/>
              </a:lnSpc>
              <a:spcBef>
                <a:spcPts val="279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eventually died due COVID. We are going to utilize this data</a:t>
            </a:r>
          </a:p>
          <a:p>
            <a:pPr marL="0" marR="0">
              <a:lnSpc>
                <a:spcPts val="1400"/>
              </a:lnSpc>
              <a:spcBef>
                <a:spcPts val="23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along with a few other secondary datasets to better understand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how factors such as immunity, pre-existing conditions,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population density, climate and vaccinations affected the</a:t>
            </a:r>
          </a:p>
          <a:p>
            <a:pPr marL="0" marR="0">
              <a:lnSpc>
                <a:spcPts val="1400"/>
              </a:lnSpc>
              <a:spcBef>
                <a:spcPts val="28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severity of the disease.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09245" y="3472521"/>
            <a:ext cx="165710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0000"/>
                </a:solidFill>
                <a:latin typeface="Calibri"/>
                <a:cs typeface="Calibri"/>
              </a:rPr>
              <a:t>Data Cleansing Tool: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9195" y="3472521"/>
            <a:ext cx="150792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0000"/>
                </a:solidFill>
                <a:latin typeface="Calibri"/>
                <a:cs typeface="Calibri"/>
              </a:rPr>
              <a:t>Visualisation Tool: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25" y="3499735"/>
            <a:ext cx="1626518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0000"/>
                </a:solidFill>
                <a:latin typeface="Calibri"/>
                <a:cs typeface="Calibri"/>
              </a:rPr>
              <a:t>Number of Records: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09245" y="3802416"/>
            <a:ext cx="808818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MS-Excel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19195" y="3802416"/>
            <a:ext cx="72547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Tableau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8625" y="3829631"/>
            <a:ext cx="2076723" cy="507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400" spc="2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Primary</a:t>
            </a:r>
            <a:r>
              <a:rPr sz="1400" spc="2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1400" spc="2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sz="1400" spc="2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has</a:t>
            </a:r>
          </a:p>
          <a:p>
            <a:pPr marL="0" marR="0">
              <a:lnSpc>
                <a:spcPts val="1800"/>
              </a:lnSpc>
              <a:spcBef>
                <a:spcPts val="498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5,34,061 observations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25" y="1438102"/>
            <a:ext cx="2750796" cy="1303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Individuals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aged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75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above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California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had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elevated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mortality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rate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other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group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because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their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relatively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weaker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immune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systems.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462577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1326" y="1220908"/>
            <a:ext cx="1210405" cy="250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Final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Verdict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7870" y="1516706"/>
            <a:ext cx="2503432" cy="69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all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know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major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cause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various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diseases,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see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that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number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8933" y="1856357"/>
            <a:ext cx="2236242" cy="109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Thus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our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hypothesis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proved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TRUE.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75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above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had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more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weaker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immune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7870" y="2664744"/>
            <a:ext cx="2519336" cy="361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immune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system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inversely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proportional,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i.e.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With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increase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7870" y="3002581"/>
            <a:ext cx="22004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immune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system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gets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weaker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7870" y="3802733"/>
            <a:ext cx="2433397" cy="69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see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spite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number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cases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being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for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group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18-34,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highest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for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age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group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80+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125" y="839618"/>
            <a:ext cx="8348798" cy="663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general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trend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shows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most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Heart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Diseases,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but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between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2020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2023,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majority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diseases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because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was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peak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virus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caused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problems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462577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1326" y="1220908"/>
            <a:ext cx="1210405" cy="250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75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Final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IBGOTO+ArialMT"/>
                <a:cs typeface="IBGOTO+ArialMT"/>
              </a:rPr>
              <a:t>Verdict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7870" y="1418994"/>
            <a:ext cx="2456750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33%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due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heart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every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year.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It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took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life’s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other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conditions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41089" y="1962583"/>
            <a:ext cx="2315186" cy="1730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Our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hypothesis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proved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TRUE.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Since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individuals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system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was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affected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COVID.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disease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took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over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major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contributor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death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among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Americans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than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Heart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Diseases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3181" y="2622012"/>
            <a:ext cx="2558613" cy="529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However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between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2020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2023,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majority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in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US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was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caused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by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7870" y="3697647"/>
            <a:ext cx="2534843" cy="697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affected</a:t>
            </a:r>
            <a:r>
              <a:rPr sz="1100" spc="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ones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system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therefore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Respiratory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diseases</a:t>
            </a:r>
          </a:p>
          <a:p>
            <a:pPr marL="0" marR="0">
              <a:lnSpc>
                <a:spcPts val="1228"/>
              </a:lnSpc>
              <a:spcBef>
                <a:spcPts val="14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caused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more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from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2020-2023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than</a:t>
            </a:r>
            <a:r>
              <a:rPr sz="11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heart</a:t>
            </a:r>
            <a:r>
              <a:rPr sz="1100" spc="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000000"/>
                </a:solidFill>
                <a:latin typeface="IBGOTO+ArialMT"/>
                <a:cs typeface="IBGOTO+ArialMT"/>
              </a:rPr>
              <a:t>diseases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32187" y="372043"/>
            <a:ext cx="2227659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IBGOTO+ArialMT"/>
                <a:cs typeface="IBGOTO+ArialMT"/>
              </a:rPr>
              <a:t>Hypothesis-3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879" y="1166992"/>
            <a:ext cx="2068729" cy="151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California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Texas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have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more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covid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deaths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when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compared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to</a:t>
            </a:r>
            <a:r>
              <a:rPr sz="1400" spc="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other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states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because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the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population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of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California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and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Texas</a:t>
            </a:r>
            <a:r>
              <a:rPr sz="1400" spc="3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is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IBGOTO+ArialMT"/>
                <a:cs typeface="IBGOTO+ArialMT"/>
              </a:rPr>
              <a:t>high.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778</Words>
  <Application>Microsoft Macintosh PowerPoint</Application>
  <PresentationFormat>On-screen Show (16:9)</PresentationFormat>
  <Paragraphs>181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Times New Roman</vt:lpstr>
      <vt:lpstr>Calibri</vt:lpstr>
      <vt:lpstr>IBGOTO+ArialMT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Divakar, Kruthagama</cp:lastModifiedBy>
  <cp:revision>2</cp:revision>
  <dcterms:modified xsi:type="dcterms:W3CDTF">2023-09-04T20:56:35Z</dcterms:modified>
</cp:coreProperties>
</file>